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76"/>
  </p:handoutMasterIdLst>
  <p:sldIdLst>
    <p:sldId id="256" r:id="rId3"/>
    <p:sldId id="471" r:id="rId4"/>
    <p:sldId id="688" r:id="rId5"/>
    <p:sldId id="691" r:id="rId6"/>
    <p:sldId id="1044" r:id="rId7"/>
    <p:sldId id="1049" r:id="rId8"/>
    <p:sldId id="1045" r:id="rId9"/>
    <p:sldId id="1046" r:id="rId10"/>
    <p:sldId id="1047" r:id="rId11"/>
    <p:sldId id="1048" r:id="rId12"/>
    <p:sldId id="687" r:id="rId13"/>
    <p:sldId id="375" r:id="rId14"/>
    <p:sldId id="376" r:id="rId15"/>
    <p:sldId id="377" r:id="rId16"/>
    <p:sldId id="1176" r:id="rId17"/>
    <p:sldId id="378" r:id="rId18"/>
    <p:sldId id="379" r:id="rId19"/>
    <p:sldId id="381" r:id="rId20"/>
    <p:sldId id="680" r:id="rId21"/>
    <p:sldId id="1165" r:id="rId22"/>
    <p:sldId id="681" r:id="rId23"/>
    <p:sldId id="1172" r:id="rId24"/>
    <p:sldId id="1173" r:id="rId25"/>
    <p:sldId id="710" r:id="rId26"/>
    <p:sldId id="1171" r:id="rId27"/>
    <p:sldId id="1166" r:id="rId28"/>
    <p:sldId id="1167" r:id="rId29"/>
    <p:sldId id="1168" r:id="rId30"/>
    <p:sldId id="1169" r:id="rId32"/>
    <p:sldId id="1170" r:id="rId33"/>
    <p:sldId id="708" r:id="rId34"/>
    <p:sldId id="709" r:id="rId35"/>
    <p:sldId id="707" r:id="rId36"/>
    <p:sldId id="711" r:id="rId37"/>
    <p:sldId id="712" r:id="rId38"/>
    <p:sldId id="718" r:id="rId39"/>
    <p:sldId id="719" r:id="rId40"/>
    <p:sldId id="720" r:id="rId41"/>
    <p:sldId id="721" r:id="rId42"/>
    <p:sldId id="722" r:id="rId43"/>
    <p:sldId id="1177" r:id="rId44"/>
    <p:sldId id="1178" r:id="rId45"/>
    <p:sldId id="1179" r:id="rId46"/>
    <p:sldId id="1180" r:id="rId47"/>
    <p:sldId id="1181" r:id="rId48"/>
    <p:sldId id="1208" r:id="rId49"/>
    <p:sldId id="1209" r:id="rId50"/>
    <p:sldId id="1210" r:id="rId51"/>
    <p:sldId id="1182" r:id="rId52"/>
    <p:sldId id="1211" r:id="rId53"/>
    <p:sldId id="1213" r:id="rId54"/>
    <p:sldId id="1214" r:id="rId55"/>
    <p:sldId id="1215" r:id="rId56"/>
    <p:sldId id="1216" r:id="rId57"/>
    <p:sldId id="1217" r:id="rId58"/>
    <p:sldId id="1218" r:id="rId59"/>
    <p:sldId id="1219" r:id="rId60"/>
    <p:sldId id="1220" r:id="rId61"/>
    <p:sldId id="1221" r:id="rId62"/>
    <p:sldId id="1222" r:id="rId63"/>
    <p:sldId id="1223" r:id="rId64"/>
    <p:sldId id="1224" r:id="rId65"/>
    <p:sldId id="1225" r:id="rId66"/>
    <p:sldId id="1226" r:id="rId67"/>
    <p:sldId id="1227" r:id="rId68"/>
    <p:sldId id="1228" r:id="rId69"/>
    <p:sldId id="1229" r:id="rId70"/>
    <p:sldId id="1230" r:id="rId71"/>
    <p:sldId id="1231" r:id="rId72"/>
    <p:sldId id="1232" r:id="rId73"/>
    <p:sldId id="1233" r:id="rId74"/>
    <p:sldId id="1235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 for Researchers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vs input</a:t>
            </a:r>
            <a:endParaRPr lang="en-US"/>
          </a:p>
        </p:txBody>
      </p:sp>
      <p:pic>
        <p:nvPicPr>
          <p:cNvPr id="31" name="Picture 30" descr="Screenshot 2024-07-09 150920"/>
          <p:cNvPicPr>
            <a:picLocks noChangeAspect="1"/>
          </p:cNvPicPr>
          <p:nvPr/>
        </p:nvPicPr>
        <p:blipFill>
          <a:blip r:embed="rId1"/>
          <a:srcRect t="24440" b="16036"/>
          <a:stretch>
            <a:fillRect/>
          </a:stretch>
        </p:blipFill>
        <p:spPr>
          <a:xfrm>
            <a:off x="213995" y="2624455"/>
            <a:ext cx="11763375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visual prompts </a:t>
            </a:r>
            <a:endParaRPr lang="en-US"/>
          </a:p>
        </p:txBody>
      </p:sp>
      <p:pic>
        <p:nvPicPr>
          <p:cNvPr id="33" name="Picture 32" descr="Screenshot 2024-07-09 151135"/>
          <p:cNvPicPr>
            <a:picLocks noChangeAspect="1"/>
          </p:cNvPicPr>
          <p:nvPr/>
        </p:nvPicPr>
        <p:blipFill>
          <a:blip r:embed="rId1"/>
          <a:srcRect t="26321"/>
          <a:stretch>
            <a:fillRect/>
          </a:stretch>
        </p:blipFill>
        <p:spPr>
          <a:xfrm>
            <a:off x="680720" y="2503805"/>
            <a:ext cx="10829925" cy="31089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Generate images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 generated images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48255"/>
            <a:ext cx="1082484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Supervised learning for restaurant reputation </a:t>
            </a:r>
            <a:br>
              <a:rPr lang="en-US"/>
            </a:br>
            <a:r>
              <a:rPr lang="en-US"/>
              <a:t>monitoring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97405"/>
            <a:ext cx="10515600" cy="3806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Prompt-based development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3290" y="1934210"/>
            <a:ext cx="103441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Multi-task, instruction fine-tuning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29130"/>
            <a:ext cx="1051560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Workflow using Generative AI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315" y="1957705"/>
            <a:ext cx="99441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Lifecycle of a generative AI project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2295" y="2105660"/>
            <a:ext cx="8486775" cy="3790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Lifecycle of a generative AI project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45005"/>
            <a:ext cx="10515600" cy="4112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Temperature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https://creativecommons.org/licenses/by-sa/2.0/legalcode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r>
              <a:rPr lang="en-US"/>
              <a:t>is a crucial parameter that influences the randomness and creativity of generated text. </a:t>
            </a:r>
            <a:endParaRPr lang="en-US"/>
          </a:p>
          <a:p>
            <a:r>
              <a:rPr lang="en-US"/>
              <a:t>It ranges from 0 to 1, with higher values leading to more diverse and imaginative outputs, while lower values result in more predictable and conservative responses. </a:t>
            </a:r>
            <a:endParaRPr lang="en-US"/>
          </a:p>
          <a:p>
            <a:r>
              <a:rPr lang="en-US"/>
              <a:t>Essentially, adjusting the temperature allows you to control how "adventurous" or "safe" the LLM's generated content will be. </a:t>
            </a:r>
            <a:endParaRPr lang="en-US"/>
          </a:p>
          <a:p>
            <a:r>
              <a:rPr lang="en-US"/>
              <a:t>For instance, a higher temperature value (e.g., 1.0) encourages more exploration, while a lower value (closer to 0) produces more deterministic results.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Screenshot 2024-07-09 101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6995" y="0"/>
            <a:ext cx="69380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is Prompt engineering?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Prompt engineering is the process of refining prompts for generative AI services to create text or images. </a:t>
            </a:r>
            <a:endParaRPr lang="en-US"/>
          </a:p>
          <a:p>
            <a:r>
              <a:rPr lang="en-US"/>
              <a:t>It involves writing, refining, and optimizing inputs to encourage these AI systems to generate specific, high-quality outputs. </a:t>
            </a:r>
            <a:endParaRPr lang="en-US"/>
          </a:p>
          <a:p>
            <a:r>
              <a:rPr lang="en-US"/>
              <a:t>By crafting thoughtful prompts, prompt engineers help these models better comprehend and respond to a wide range of queries, from simple to highly technical ones. </a:t>
            </a:r>
            <a:endParaRPr lang="en-US"/>
          </a:p>
          <a:p>
            <a:r>
              <a:rPr lang="en-US"/>
              <a:t>Effective prompt engineering combines technical knowledge with a deep understanding of natural language, vocabulary, and context, resulting in optimal outputs with minimal revisions.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Engeering workflow </a:t>
            </a:r>
            <a:endParaRPr lang="en-US"/>
          </a:p>
        </p:txBody>
      </p:sp>
      <p:pic>
        <p:nvPicPr>
          <p:cNvPr id="32" name="Picture 31" descr="Screenshot 2024-07-09 151015"/>
          <p:cNvPicPr>
            <a:picLocks noChangeAspect="1"/>
          </p:cNvPicPr>
          <p:nvPr/>
        </p:nvPicPr>
        <p:blipFill>
          <a:blip r:embed="rId1"/>
          <a:srcRect t="16447"/>
          <a:stretch>
            <a:fillRect/>
          </a:stretch>
        </p:blipFill>
        <p:spPr>
          <a:xfrm>
            <a:off x="292100" y="2522855"/>
            <a:ext cx="11725275" cy="42259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to improve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Building Generative AI is a highly empirical (experimental) process – we repeatedly find and fix mistakes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775" y="3062605"/>
            <a:ext cx="405765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Tips for prompting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 detailed and specific</a:t>
            </a:r>
            <a:endParaRPr lang="en-US"/>
          </a:p>
          <a:p>
            <a:r>
              <a:rPr lang="en-US"/>
              <a:t>Guide the model to think through its answer</a:t>
            </a:r>
            <a:endParaRPr lang="en-US"/>
          </a:p>
          <a:p>
            <a:r>
              <a:rPr lang="en-US"/>
              <a:t>Experiment and iterate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 detailed and specific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Give sufficient context for LLM to complete the task</a:t>
            </a:r>
            <a:endParaRPr lang="en-US"/>
          </a:p>
          <a:p>
            <a:r>
              <a:rPr lang="en-US"/>
              <a:t>Describe the desired task in detail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31545" y="3202940"/>
            <a:ext cx="10811510" cy="31076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/>
              <a:t>Help me write an email asking to be assigned to the legal documents project. </a:t>
            </a:r>
            <a:endParaRPr lang="en-US" sz="2800"/>
          </a:p>
          <a:p>
            <a:r>
              <a:rPr lang="en-US" sz="2800"/>
              <a:t>I’m applying for a job on the legal documents project, which will </a:t>
            </a:r>
            <a:endParaRPr lang="en-US" sz="2800"/>
          </a:p>
          <a:p>
            <a:r>
              <a:rPr lang="en-US" sz="2800"/>
              <a:t>check legal documents using LLMs. I have ample experience </a:t>
            </a:r>
            <a:endParaRPr lang="en-US" sz="2800"/>
          </a:p>
          <a:p>
            <a:r>
              <a:rPr lang="en-US" sz="2800"/>
              <a:t>prompting LLMs to generate accurate text in a professional tone.</a:t>
            </a:r>
            <a:endParaRPr lang="en-US" sz="2800"/>
          </a:p>
          <a:p>
            <a:r>
              <a:rPr lang="en-US" sz="2800"/>
              <a:t>Write a paragraph of text explaining why my background makes me a strong candidate to this project and advocate for my candidacy.</a:t>
            </a:r>
            <a:endParaRPr lang="en-US"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Guide the model to think through its answer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680"/>
            <a:ext cx="10515600" cy="4800600"/>
          </a:xfrm>
        </p:spPr>
        <p:txBody>
          <a:bodyPr/>
          <a:p>
            <a:r>
              <a:rPr lang="en-US"/>
              <a:t>Brainstorm 5 names for a new cat toy.</a:t>
            </a:r>
            <a:endParaRPr lang="en-US"/>
          </a:p>
          <a:p>
            <a:r>
              <a:rPr lang="en-US"/>
              <a:t>Step 1: Come up with 5 fun, joyful words that relate to cats.</a:t>
            </a:r>
            <a:endParaRPr lang="en-US"/>
          </a:p>
          <a:p>
            <a:r>
              <a:rPr lang="en-US"/>
              <a:t>Step 2: For each word, come up with a rhyming name for a toy.</a:t>
            </a:r>
            <a:endParaRPr lang="en-US"/>
          </a:p>
          <a:p>
            <a:r>
              <a:rPr lang="en-US"/>
              <a:t>Step 3: For each toy name, add a fun, relevant emoji.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3355340"/>
            <a:ext cx="9509125" cy="35026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Experiment and iterate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No perfect prompt for every person or situation!</a:t>
            </a:r>
            <a:endParaRPr lang="en-US"/>
          </a:p>
          <a:p>
            <a:r>
              <a:rPr lang="en-US"/>
              <a:t>Instead, better to develop process for improving prompts through iteration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3593465"/>
            <a:ext cx="10215245" cy="2656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Iteratively improving your prompt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55470"/>
            <a:ext cx="10515600" cy="42913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Iterative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try something</a:t>
            </a:r>
            <a:endParaRPr lang="en-US"/>
          </a:p>
          <a:p>
            <a:r>
              <a:rPr lang="en-US"/>
              <a:t>analyze the result (good, bad)</a:t>
            </a:r>
            <a:endParaRPr lang="en-US"/>
          </a:p>
          <a:p>
            <a:r>
              <a:rPr lang="en-US"/>
              <a:t>clarify instructions, give more time to think </a:t>
            </a:r>
            <a:endParaRPr lang="en-US"/>
          </a:p>
          <a:p>
            <a:r>
              <a:rPr lang="en-US"/>
              <a:t>refine prompots with a batch of examples </a:t>
            </a:r>
            <a:endParaRPr lang="en-US"/>
          </a:p>
        </p:txBody>
      </p:sp>
      <p:pic>
        <p:nvPicPr>
          <p:cNvPr id="14" name="Picture 13" descr="Screenshot 2024-07-09 100900"/>
          <p:cNvPicPr>
            <a:picLocks noChangeAspect="1"/>
          </p:cNvPicPr>
          <p:nvPr/>
        </p:nvPicPr>
        <p:blipFill>
          <a:blip r:embed="rId1"/>
          <a:srcRect b="38440"/>
          <a:stretch>
            <a:fillRect/>
          </a:stretch>
        </p:blipFill>
        <p:spPr>
          <a:xfrm>
            <a:off x="7479030" y="2187575"/>
            <a:ext cx="4361815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Iterative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 clear and specifc </a:t>
            </a:r>
            <a:endParaRPr lang="en-US"/>
          </a:p>
          <a:p>
            <a:r>
              <a:rPr lang="en-US"/>
              <a:t>analyze why result is not good</a:t>
            </a:r>
            <a:endParaRPr lang="en-US"/>
          </a:p>
          <a:p>
            <a:r>
              <a:rPr lang="en-US"/>
              <a:t>refine the idea and the prompt </a:t>
            </a:r>
            <a:endParaRPr lang="en-US"/>
          </a:p>
          <a:p>
            <a:r>
              <a:rPr lang="en-US"/>
              <a:t>repeat </a:t>
            </a:r>
            <a:endParaRPr lang="en-US"/>
          </a:p>
        </p:txBody>
      </p:sp>
      <p:pic>
        <p:nvPicPr>
          <p:cNvPr id="14" name="Picture 13" descr="Screenshot 2024-07-09 100900"/>
          <p:cNvPicPr>
            <a:picLocks noChangeAspect="1"/>
          </p:cNvPicPr>
          <p:nvPr/>
        </p:nvPicPr>
        <p:blipFill>
          <a:blip r:embed="rId1"/>
          <a:srcRect b="38440"/>
          <a:stretch>
            <a:fillRect/>
          </a:stretch>
        </p:blipFill>
        <p:spPr>
          <a:xfrm>
            <a:off x="6835140" y="2425065"/>
            <a:ext cx="4361815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 Principles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Principles:</a:t>
            </a:r>
            <a:endParaRPr lang="en-US"/>
          </a:p>
          <a:p>
            <a:r>
              <a:rPr lang="en-US"/>
              <a:t>Write clear and specific instructions.</a:t>
            </a:r>
            <a:endParaRPr lang="en-US"/>
          </a:p>
          <a:p>
            <a:pPr lvl="1"/>
            <a:r>
              <a:rPr lang="en-US"/>
              <a:t>Give the model time to “think.”</a:t>
            </a:r>
            <a:endParaRPr lang="en-US"/>
          </a:p>
          <a:p>
            <a:pPr lvl="1"/>
            <a:r>
              <a:rPr lang="en-US"/>
              <a:t>Iterative prompt development.</a:t>
            </a:r>
            <a:endParaRPr lang="en-US"/>
          </a:p>
          <a:p>
            <a:r>
              <a:rPr lang="en-US"/>
              <a:t>Capabilities: Summarizing, Inferring, Transforming, Expanding.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Principles of prompting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 1</a:t>
            </a:r>
            <a:endParaRPr lang="en-US"/>
          </a:p>
          <a:p>
            <a:pPr lvl="1"/>
            <a:r>
              <a:rPr lang="en-US"/>
              <a:t>write clear and specifc instrcutions </a:t>
            </a:r>
            <a:endParaRPr lang="en-US"/>
          </a:p>
          <a:p>
            <a:pPr lvl="2"/>
            <a:r>
              <a:rPr lang="en-US"/>
              <a:t>clear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≠ short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>
                <a:sym typeface="+mn-ea"/>
              </a:rPr>
              <a:t>Principle 2</a:t>
            </a:r>
            <a:endParaRPr lang="en-US">
              <a:sym typeface="+mn-ea"/>
            </a:endParaRPr>
          </a:p>
          <a:p>
            <a:pPr lvl="1"/>
            <a:r>
              <a:rPr lang="en-US" sz="2400">
                <a:sym typeface="+mn-ea"/>
              </a:rPr>
              <a:t>give the model time to think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clear instructions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use delimters </a:t>
            </a:r>
            <a:endParaRPr lang="en-US"/>
          </a:p>
          <a:p>
            <a:pPr lvl="1"/>
            <a:r>
              <a:rPr lang="en-US"/>
              <a:t>triple quotes: “””</a:t>
            </a:r>
            <a:endParaRPr lang="en-US"/>
          </a:p>
          <a:p>
            <a:pPr lvl="1"/>
            <a:r>
              <a:rPr lang="en-US"/>
              <a:t>triple backticks: ```</a:t>
            </a:r>
            <a:endParaRPr lang="en-US"/>
          </a:p>
          <a:p>
            <a:pPr lvl="1"/>
            <a:r>
              <a:rPr lang="en-US"/>
              <a:t>triple dashes: ---</a:t>
            </a:r>
            <a:endParaRPr lang="en-US"/>
          </a:p>
          <a:p>
            <a:pPr lvl="1"/>
            <a:r>
              <a:rPr lang="en-US"/>
              <a:t>angle brackets: &lt;&gt;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Prompting and prompt engineering (Model size)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41500"/>
            <a:ext cx="10515600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zero shot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890" y="1546860"/>
            <a:ext cx="10515600" cy="2707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4423410"/>
            <a:ext cx="10409555" cy="19100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few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14465"/>
          <a:stretch>
            <a:fillRect/>
          </a:stretch>
        </p:blipFill>
        <p:spPr>
          <a:xfrm>
            <a:off x="838200" y="2078355"/>
            <a:ext cx="10515600" cy="32893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In-context learning (ICL) - few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755" y="1825625"/>
            <a:ext cx="1026922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 of in-context learning (ICL)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25" y="1825625"/>
            <a:ext cx="104444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LLMs can struggle with complex reasoning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0085"/>
            <a:ext cx="105156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Humans take a step-by-step approach to solving </a:t>
            </a:r>
            <a:br>
              <a:rPr lang="en-US"/>
            </a:br>
            <a:r>
              <a:rPr lang="en-US"/>
              <a:t>complex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09165"/>
            <a:ext cx="1051560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0705"/>
            <a:ext cx="10515600" cy="43402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67255"/>
            <a:ext cx="105156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can struggle with mathematics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03525"/>
            <a:ext cx="10515600" cy="23952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Give the model time to think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Tactic1: specify steps to compete a task</a:t>
            </a:r>
            <a:endParaRPr lang="en-US"/>
          </a:p>
          <a:p>
            <a:pPr lvl="1"/>
            <a:r>
              <a:rPr lang="en-US" sz="2400"/>
              <a:t>step 1: ...</a:t>
            </a:r>
            <a:endParaRPr lang="en-US" sz="2400"/>
          </a:p>
          <a:p>
            <a:pPr lvl="1"/>
            <a:r>
              <a:rPr lang="en-US" sz="2400"/>
              <a:t>step 2: ...</a:t>
            </a:r>
            <a:endParaRPr lang="en-US" sz="2400"/>
          </a:p>
          <a:p>
            <a:pPr lvl="1"/>
            <a:r>
              <a:rPr lang="en-US"/>
              <a:t>step 3: ...</a:t>
            </a:r>
            <a:endParaRPr lang="en-US"/>
          </a:p>
          <a:p>
            <a:pPr lvl="1"/>
            <a:r>
              <a:rPr lang="en-US"/>
              <a:t>...</a:t>
            </a:r>
            <a:endParaRPr lang="en-US"/>
          </a:p>
          <a:p>
            <a:pPr lvl="1"/>
            <a:r>
              <a:rPr lang="en-US"/>
              <a:t>step N: ....</a:t>
            </a:r>
            <a:endParaRPr lang="en-US"/>
          </a:p>
          <a:p>
            <a:pPr lvl="0"/>
            <a:r>
              <a:rPr lang="en-US"/>
              <a:t>Tactic 2: instruct the model to work out its own solution before rushing to a conclusion  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035" y="182562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Determine if the student's solution is correct or not.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I'm building a solar power installation and I need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 help working out the financials.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Land costs $100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can buy solar panels for $250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negotiated a contract for maintenance that will cost \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me a flat $100k per year, and an additional $10 / square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What is the total cost for the first year of operations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as a function of the number of square feet.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73800" y="1825625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Student's Solution: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Let x be the size of the installation in square feet.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Costs: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1. Land cost: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2. Solar panel cost: 250x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3. Maintenance cost: 100,000 + 100x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Total cost: 100x + 250x + 100,000 + 100x = 450x + 100,000</a:t>
            </a:r>
            <a:endParaRPr lang="en-US"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refined prompt 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5730" y="193865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Use the following format: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Student's solution: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student's solution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Actual solution: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steps to work out the solution and your solution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......</a:t>
            </a:r>
            <a:endParaRPr lang="en-US" sz="14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432435" y="1938020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Your task is to determine if the student's solution \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is correct or not.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 solve the problem do the following: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- First, work out your own solution to the problem including the final total.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- Then compare your solution to the student's solution \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and evaluate if the student's solution is correct or not.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Don't decide if the student's solution is correct until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you have done the problem yourself.</a:t>
            </a:r>
            <a:endParaRPr lang="en-US"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Examples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.....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Automatic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Automatic prompt aims to automatically generate and select the appropriate instruction for the LLMs, instead of requiring the user to manually engineer a prompt. </a:t>
            </a:r>
            <a:endParaRPr lang="en-US"/>
          </a:p>
          <a:p>
            <a:r>
              <a:rPr lang="en-US" sz="2800">
                <a:sym typeface="+mn-ea"/>
              </a:rPr>
              <a:t>Automatic prompt engineering leverages AI to: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Generate Prompts: Create initial prompts based on a set of criteria or examples.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Optimize Prompts: Modify existing prompts to improve the quality of the AI's responses.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Refine Prompts: Iteratively adjust prompts based on feedback or desired outcomes.</a:t>
            </a:r>
            <a:endParaRPr lang="en-US" sz="2800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Techniques in Automatic Prompt Engineering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Template Generation:</a:t>
            </a:r>
            <a:endParaRPr lang="en-US"/>
          </a:p>
          <a:p>
            <a:pPr lvl="1"/>
            <a:r>
              <a:rPr lang="en-US"/>
              <a:t>Use predefined templates to automatically generate prompts.</a:t>
            </a:r>
            <a:endParaRPr lang="en-US"/>
          </a:p>
          <a:p>
            <a:pPr lvl="1"/>
            <a:r>
              <a:rPr lang="en-US"/>
              <a:t>Templates can include placeholders that are dynamically filled based on context or data.</a:t>
            </a:r>
            <a:endParaRPr lang="en-US"/>
          </a:p>
          <a:p>
            <a:r>
              <a:rPr lang="en-US"/>
              <a:t>Machine Learning Models:</a:t>
            </a:r>
            <a:endParaRPr lang="en-US"/>
          </a:p>
          <a:p>
            <a:pPr lvl="1"/>
            <a:r>
              <a:rPr lang="en-US"/>
              <a:t>Train models to generate or refine prompts based on large datasets of successful interactions.</a:t>
            </a:r>
            <a:endParaRPr lang="en-US"/>
          </a:p>
          <a:p>
            <a:pPr lvl="1"/>
            <a:r>
              <a:rPr lang="en-US"/>
              <a:t>These models can learn patterns and structures that lead to effective prompts.</a:t>
            </a:r>
            <a:endParaRPr lang="en-US"/>
          </a:p>
          <a:p>
            <a:r>
              <a:rPr lang="en-US"/>
              <a:t>Reinforcement Learning:</a:t>
            </a:r>
            <a:endParaRPr lang="en-US"/>
          </a:p>
          <a:p>
            <a:pPr lvl="1"/>
            <a:r>
              <a:rPr lang="en-US"/>
              <a:t>Use reinforcement learning to optimize prompts through trial and error.</a:t>
            </a:r>
            <a:endParaRPr lang="en-US"/>
          </a:p>
          <a:p>
            <a:pPr lvl="1"/>
            <a:r>
              <a:rPr lang="en-US"/>
              <a:t>The model receives feedback on the quality of responses and adjusts prompts accordingly.</a:t>
            </a:r>
            <a:endParaRPr lang="en-US"/>
          </a:p>
          <a:p>
            <a:pPr lvl="0"/>
            <a:r>
              <a:rPr lang="en-US"/>
              <a:t>Natural Language Processing (NLP) Algorithms:</a:t>
            </a:r>
            <a:endParaRPr lang="en-US"/>
          </a:p>
          <a:p>
            <a:pPr lvl="1"/>
            <a:r>
              <a:rPr lang="en-US"/>
              <a:t>Utilize NLP techniques to analyze and improve the language and structure of prompts.</a:t>
            </a:r>
            <a:endParaRPr lang="en-US"/>
          </a:p>
          <a:p>
            <a:pPr lvl="1"/>
            <a:r>
              <a:rPr lang="en-US"/>
              <a:t>NLP can help in making prompts more clear, concise, and contextually relevant.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"Generate Knowledge Prompt" is a type of prompt designed to elicit comprehensive and detailed information from an AI model on a specific topic. </a:t>
            </a:r>
            <a:endParaRPr lang="en-US"/>
          </a:p>
          <a:p>
            <a:r>
              <a:rPr lang="en-US"/>
              <a:t>This type of prompt aims to generate in-depth content that contributes to understanding, learning, or expanding knowledge on a subject. 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Purpose for </a:t>
            </a:r>
            <a:r>
              <a:rPr lang="en-US">
                <a:sym typeface="+mn-ea"/>
              </a:rPr>
              <a:t>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Education: To provide detailed explanations, descriptions, or discussions on academic or educational topics.</a:t>
            </a:r>
            <a:endParaRPr lang="en-US"/>
          </a:p>
          <a:p>
            <a:r>
              <a:rPr lang="en-US"/>
              <a:t>Research: To gather comprehensive insights and information for research purposes.</a:t>
            </a:r>
            <a:endParaRPr lang="en-US"/>
          </a:p>
          <a:p>
            <a:r>
              <a:rPr lang="en-US"/>
              <a:t>Content Creation: To generate informative content for articles, blogs, or educational materials.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Generate Knowledge Prompts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Explain a Concept: "Explain the theory of relativity in detail, including its historical background, key principles, and implications."</a:t>
            </a:r>
            <a:endParaRPr lang="en-US"/>
          </a:p>
          <a:p>
            <a:r>
              <a:rPr lang="en-US"/>
              <a:t>Describe a Process: "Describe the process of photosynthesis, detailing each step and its significance in the overall mechanism."</a:t>
            </a:r>
            <a:endParaRPr lang="en-US"/>
          </a:p>
          <a:p>
            <a:r>
              <a:rPr lang="en-US"/>
              <a:t>Historical Analysis: "Analyze the causes and effects of the Industrial Revolution, highlighting the key changes it brought to society and the economy."</a:t>
            </a:r>
            <a:endParaRPr lang="en-US"/>
          </a:p>
          <a:p>
            <a:r>
              <a:rPr lang="en-US"/>
              <a:t>Comparative Analysis: "Compare and contrast the philosophies of existentialism and nihilism, discussing their origins, main proponents, and impact on modern thought."</a:t>
            </a:r>
            <a:endParaRPr lang="en-US"/>
          </a:p>
          <a:p>
            <a:r>
              <a:rPr lang="en-US"/>
              <a:t>Technical Explanation: "Provide a detailed explanation of blockchain technology, including its structure, functionality, and potential applications."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Structure of a 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Introduction:</a:t>
            </a:r>
            <a:endParaRPr lang="en-US"/>
          </a:p>
          <a:p>
            <a:pPr lvl="1"/>
            <a:r>
              <a:rPr lang="en-US"/>
              <a:t>Start with a brief introduction or context to set the stage for the detailed response.</a:t>
            </a:r>
            <a:endParaRPr lang="en-US"/>
          </a:p>
          <a:p>
            <a:pPr lvl="1"/>
            <a:r>
              <a:rPr lang="en-US"/>
              <a:t>Example: "In the field of renewable energy, one of the most discussed technologies is solar power."</a:t>
            </a:r>
            <a:endParaRPr lang="en-US"/>
          </a:p>
          <a:p>
            <a:r>
              <a:rPr lang="en-US"/>
              <a:t>Main Body:</a:t>
            </a:r>
            <a:endParaRPr lang="en-US"/>
          </a:p>
          <a:p>
            <a:pPr lvl="1"/>
            <a:r>
              <a:rPr lang="en-US"/>
              <a:t>Ask for a detailed explanation or description, specifying any particular aspects to be covered.</a:t>
            </a:r>
            <a:endParaRPr lang="en-US"/>
          </a:p>
          <a:p>
            <a:pPr lvl="1"/>
            <a:r>
              <a:rPr lang="en-US"/>
              <a:t>Example: "Explain how solar panels convert sunlight into electricity, including the scientific principles involved and the components of a solar panel system."</a:t>
            </a:r>
            <a:endParaRPr lang="en-US"/>
          </a:p>
          <a:p>
            <a:r>
              <a:rPr lang="en-US"/>
              <a:t>Conclusion:</a:t>
            </a:r>
            <a:endParaRPr lang="en-US"/>
          </a:p>
          <a:p>
            <a:pPr lvl="1"/>
            <a:r>
              <a:rPr lang="en-US"/>
              <a:t>Optionally, request a summary or conclusion to encapsulate the main points.</a:t>
            </a:r>
            <a:endParaRPr lang="en-US"/>
          </a:p>
          <a:p>
            <a:pPr lvl="1"/>
            <a:r>
              <a:rPr lang="en-US"/>
              <a:t>Example: "Summarize the benefits and challenges of using solar power as a renewable energy source."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"Tree-of-Thoughts" prompt is a technique used to generate and explore multiple ideas, solutions, or perspectives on a given topic by branching out like a tree. </a:t>
            </a:r>
            <a:endParaRPr lang="en-US"/>
          </a:p>
          <a:p>
            <a:r>
              <a:rPr lang="en-US"/>
              <a:t>This method encourages creative thinking and thorough analysis by breaking down complex issues into smaller, manageable parts and exploring various paths or options.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Key Characteristics of </a:t>
            </a:r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Hierarchical Structure: The prompt is organized in a hierarchical format, similar to a tree with branches, sub-branches, and leaves.</a:t>
            </a:r>
            <a:endParaRPr lang="en-US"/>
          </a:p>
          <a:p>
            <a:r>
              <a:rPr lang="en-US"/>
              <a:t>Exploratory: Encourages exploration of different ideas and solutions.</a:t>
            </a:r>
            <a:endParaRPr lang="en-US"/>
          </a:p>
          <a:p>
            <a:r>
              <a:rPr lang="en-US"/>
              <a:t>Analytical: Promotes detailed analysis of each branch to uncover insights and connections.</a:t>
            </a:r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Purpose of </a:t>
            </a:r>
            <a:r>
              <a:rPr lang="en-US">
                <a:sym typeface="+mn-ea"/>
              </a:rPr>
              <a:t>"Tree-of-Thoughts" prompt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Problem-Solving: To explore multiple solutions to a problem.</a:t>
            </a:r>
            <a:endParaRPr lang="en-US"/>
          </a:p>
          <a:p>
            <a:r>
              <a:rPr lang="en-US"/>
              <a:t>Creative Thinking: To generate diverse ideas and perspectives.</a:t>
            </a:r>
            <a:endParaRPr lang="en-US"/>
          </a:p>
          <a:p>
            <a:r>
              <a:rPr lang="en-US"/>
              <a:t>Decision-Making: To analyze different options and make informed decisions.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Root: The main topic or question.</a:t>
            </a:r>
            <a:endParaRPr lang="en-US"/>
          </a:p>
          <a:p>
            <a:r>
              <a:rPr lang="en-US"/>
              <a:t>Branches: Primary ideas or solutions.</a:t>
            </a:r>
            <a:endParaRPr lang="en-US"/>
          </a:p>
          <a:p>
            <a:r>
              <a:rPr lang="en-US"/>
              <a:t>Sub-Branches: Detailed aspects or components of each primary idea.</a:t>
            </a:r>
            <a:endParaRPr lang="en-US"/>
          </a:p>
          <a:p>
            <a:r>
              <a:rPr lang="en-US"/>
              <a:t>Leaves: Specific points, examples, or implications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prompt is a piece of text or an instruction given to an artificial intelligence model to generate a response. </a:t>
            </a:r>
            <a:endParaRPr lang="en-US"/>
          </a:p>
          <a:p>
            <a:r>
              <a:rPr lang="en-US"/>
              <a:t>It serves as the input that guides the model's output. 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pPr lvl="1"/>
            <a:r>
              <a:rPr lang="en-US"/>
              <a:t>"Write a poem about the moon" or "Translate this English sentence to French." </a:t>
            </a:r>
            <a:endParaRPr lang="en-US"/>
          </a:p>
          <a:p>
            <a:r>
              <a:rPr lang="en-US"/>
              <a:t>The model then generates a relevant response based on the given prompt.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Example of a Tree-of-Thoughts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Prompt: "Explore the different strategies for reducing carbon emissions in urban areas."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detailed response demonstrates how the Tree-of-Thoughts prompt can be used to explore a topic comprehensively by branching out into various strategies, examining each one in depth, and considering their implications and challenges.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8704"/>
          <a:stretch>
            <a:fillRect/>
          </a:stretch>
        </p:blipFill>
        <p:spPr>
          <a:xfrm>
            <a:off x="229870" y="1513205"/>
            <a:ext cx="5765165" cy="3475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1001395"/>
            <a:ext cx="5121910" cy="485584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"Active Prompt" is a technique in prompt engineering designed to actively engage the AI in a more dynamic and iterative process. </a:t>
            </a:r>
            <a:endParaRPr lang="en-US"/>
          </a:p>
          <a:p>
            <a:r>
              <a:rPr lang="en-US"/>
              <a:t>This approach encourages the AI to not only provide information but also to ask questions, seek clarification, and refine its responses based on additional input or context. </a:t>
            </a:r>
            <a:endParaRPr lang="en-US"/>
          </a:p>
          <a:p>
            <a:r>
              <a:rPr lang="en-US"/>
              <a:t>The goal is to create a more interactive and collaborative dialogue between the AI and the user, leading to more accurate, relevant, and insightful responses.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Key Characteristics</a:t>
            </a:r>
            <a:endParaRPr lang="en-US"/>
          </a:p>
          <a:p>
            <a:pPr lvl="1"/>
            <a:r>
              <a:rPr lang="en-US"/>
              <a:t>Interactive: The AI actively engages with the user by asking clarifying questions or seeking more details.</a:t>
            </a:r>
            <a:endParaRPr lang="en-US"/>
          </a:p>
          <a:p>
            <a:pPr lvl="1"/>
            <a:r>
              <a:rPr lang="en-US"/>
              <a:t>Iterative: The response is refined through a series of interactions, improving accuracy and relevance.</a:t>
            </a:r>
            <a:endParaRPr lang="en-US"/>
          </a:p>
          <a:p>
            <a:pPr lvl="1"/>
            <a:r>
              <a:rPr lang="en-US"/>
              <a:t>Dynamic: The prompt evolves based on the ongoing dialogue, adapting to new information or context.</a:t>
            </a:r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of </a:t>
            </a:r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Initial Prompt: The user provides an initial query or request.</a:t>
            </a:r>
            <a:endParaRPr lang="en-US"/>
          </a:p>
          <a:p>
            <a:r>
              <a:rPr lang="en-US"/>
              <a:t>AI Clarification: The AI asks clarifying questions or requests more information.</a:t>
            </a:r>
            <a:endParaRPr lang="en-US"/>
          </a:p>
          <a:p>
            <a:r>
              <a:rPr lang="en-US"/>
              <a:t>User Response: The user provides additional details or context.</a:t>
            </a:r>
            <a:endParaRPr lang="en-US"/>
          </a:p>
          <a:p>
            <a:r>
              <a:rPr lang="en-US"/>
              <a:t>Refined Prompt: The AI refines its response based on the new information.</a:t>
            </a:r>
            <a:endParaRPr lang="en-US"/>
          </a:p>
          <a:p>
            <a:r>
              <a:rPr lang="en-US"/>
              <a:t>Iterative Process: Steps 2-4 are repeated as needed to achieve a high-quality response.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an Active Prompt Interaction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Initial Prompt:</a:t>
            </a:r>
            <a:endParaRPr lang="en-US"/>
          </a:p>
          <a:p>
            <a:pPr lvl="1"/>
            <a:r>
              <a:rPr lang="en-US"/>
              <a:t>"Tell me about the impact of climate change on agriculture."</a:t>
            </a:r>
            <a:endParaRPr lang="en-US"/>
          </a:p>
          <a:p>
            <a:r>
              <a:rPr lang="en-US"/>
              <a:t>AI Clarification:</a:t>
            </a:r>
            <a:endParaRPr lang="en-US"/>
          </a:p>
          <a:p>
            <a:pPr lvl="1"/>
            <a:r>
              <a:rPr lang="en-US"/>
              <a:t>"Can you specify which aspect of agriculture you are interested in? For example, crop yields, soil health, or livestock?"</a:t>
            </a:r>
            <a:endParaRPr lang="en-US"/>
          </a:p>
          <a:p>
            <a:r>
              <a:rPr lang="en-US"/>
              <a:t>User Response:</a:t>
            </a:r>
            <a:endParaRPr lang="en-US"/>
          </a:p>
          <a:p>
            <a:pPr lvl="1"/>
            <a:r>
              <a:rPr lang="en-US"/>
              <a:t>"I'm particularly interested in how climate change affects crop yields."</a:t>
            </a:r>
            <a:endParaRPr lang="en-US"/>
          </a:p>
          <a:p>
            <a:r>
              <a:rPr lang="en-US"/>
              <a:t>Refined Prompt:</a:t>
            </a:r>
            <a:endParaRPr lang="en-US"/>
          </a:p>
          <a:p>
            <a:pPr lvl="1"/>
            <a:r>
              <a:rPr lang="en-US"/>
              <a:t>"Explain how climate change impacts crop yields, considering factors like temperature changes, precipitation patterns, and extreme weather events."</a:t>
            </a:r>
            <a:endParaRPr lang="en-US"/>
          </a:p>
          <a:p>
            <a:r>
              <a:rPr lang="en-US"/>
              <a:t>.... 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Another example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23545" y="2815590"/>
            <a:ext cx="10819765" cy="2306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en-US"/>
              <a:t>I do not speak Italian. Help me to fill this form in Italian. Please ask me questions in English and I will respond, after you complete questioning for all the required information, you fill the form.</a:t>
            </a:r>
            <a:endParaRPr lang="en-US"/>
          </a:p>
          <a:p>
            <a:endParaRPr lang="en-US"/>
          </a:p>
          <a:p>
            <a:r>
              <a:rPr lang="en-US"/>
              <a:t>___ Il/La sottoscritto/a _ _____________________________________ nato/a a ________________________________________ (prov. di ____ ) il ___________ e residente in _______________________________ (prov. di _____) c.a.p. ________ via __________________________________________ n. _____ PEC _____________________________, email ________________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0" indent="0">
              <a:buNone/>
            </a:pPr>
            <a:r>
              <a:rPr lang="en-US"/>
              <a:t>Sure, I'll help you fill out this form in Italian. I'll ask you a few questions to gather all the necessary information. Please provide the answers, and then I'll fill out the form for you.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is your full name?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date of birth?</a:t>
            </a:r>
            <a:endParaRPr lang="en-US"/>
          </a:p>
          <a:p>
            <a:pPr marL="0" indent="0">
              <a:buNone/>
            </a:pPr>
            <a:r>
              <a:rPr lang="en-US"/>
              <a:t>What is your current residence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postal code (c.a.p.)?</a:t>
            </a:r>
            <a:endParaRPr lang="en-US"/>
          </a:p>
          <a:p>
            <a:pPr marL="0" indent="0">
              <a:buNone/>
            </a:pPr>
            <a:r>
              <a:rPr lang="en-US"/>
              <a:t>What is your street address and house number?</a:t>
            </a:r>
            <a:endParaRPr lang="en-US"/>
          </a:p>
          <a:p>
            <a:pPr marL="0" indent="0">
              <a:buNone/>
            </a:pPr>
            <a:r>
              <a:rPr lang="en-US"/>
              <a:t>What is your PEC (Certified Email Address) if you have one? If not, you can provide your regular email address.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My 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Here are the answers:</a:t>
            </a:r>
            <a:endParaRPr lang="en-US"/>
          </a:p>
          <a:p>
            <a:pPr marL="0" indent="0">
              <a:buNone/>
            </a:pPr>
            <a:r>
              <a:rPr lang="en-US"/>
              <a:t>What is your full name? </a:t>
            </a:r>
            <a:endParaRPr lang="en-US"/>
          </a:p>
          <a:p>
            <a:pPr marL="0" indent="0">
              <a:buNone/>
            </a:pPr>
            <a:r>
              <a:rPr lang="en-US"/>
              <a:t>Motaz SAAD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.........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Thank you for providing the information. Here is the completed form in Italian: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___ Il/La sottoscritto/a _ Motaz SAAD _ nato/a a Tripoli (prov. di Libia) il 15/10/1980 e residente in  (prov. di Egitto) c.a.p. 6364014 via 163 n. _____ PEC _____, email motaz.saad@gmail.com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12192000" cy="589788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A "Directional Stimulus Prompt" is a type of prompt used to guide an AI model's response in a specific direction or focus. </a:t>
            </a:r>
            <a:endParaRPr lang="en-US"/>
          </a:p>
          <a:p>
            <a:r>
              <a:rPr lang="en-US"/>
              <a:t>Unlike broad prompts that allow for wide-ranging responses, directional stimulus prompts provide a clear direction or emphasis on certain aspects of the response, aiming to elicit focused and targeted information.</a:t>
            </a:r>
            <a:endParaRPr lang="en-US"/>
          </a:p>
          <a:p>
            <a:pPr lvl="0"/>
            <a:r>
              <a:rPr lang="en-US"/>
              <a:t>Purpose</a:t>
            </a:r>
            <a:endParaRPr lang="en-US"/>
          </a:p>
          <a:p>
            <a:pPr lvl="1"/>
            <a:r>
              <a:rPr lang="en-US"/>
              <a:t>Precision: To guide the AI model towards providing detailed and specific information.</a:t>
            </a:r>
            <a:endParaRPr lang="en-US"/>
          </a:p>
          <a:p>
            <a:pPr lvl="1"/>
            <a:r>
              <a:rPr lang="en-US"/>
              <a:t>Clarity: To ensure the response is aligned with the user's intent or query.</a:t>
            </a:r>
            <a:endParaRPr lang="en-US"/>
          </a:p>
          <a:p>
            <a:pPr lvl="1"/>
            <a:r>
              <a:rPr lang="en-US"/>
              <a:t>Efficiency: To streamline the generation of relevant content or information.</a:t>
            </a:r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 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Broad Prompt:</a:t>
            </a:r>
            <a:endParaRPr lang="en-US"/>
          </a:p>
          <a:p>
            <a:pPr lvl="1"/>
            <a:r>
              <a:rPr lang="en-US"/>
              <a:t>"Explain the concept of artificial intelligence."</a:t>
            </a:r>
            <a:endParaRPr lang="en-US"/>
          </a:p>
          <a:p>
            <a:r>
              <a:rPr lang="en-US"/>
              <a:t>Directional Stimulus Prompt:</a:t>
            </a:r>
            <a:endParaRPr lang="en-US"/>
          </a:p>
          <a:p>
            <a:pPr lvl="1"/>
            <a:r>
              <a:rPr lang="en-US"/>
              <a:t>"Explain the concept of artificial intelligence, focusing on its applications in healthcare."</a:t>
            </a:r>
            <a:endParaRPr lang="en-US"/>
          </a:p>
          <a:p>
            <a:r>
              <a:rPr lang="en-US"/>
              <a:t>AI Response:</a:t>
            </a:r>
            <a:endParaRPr lang="en-US"/>
          </a:p>
          <a:p>
            <a:pPr lvl="1"/>
            <a:r>
              <a:rPr lang="en-US"/>
              <a:t>"Artificial intelligence (AI) refers to the simulation of human intelligence in machines that are programmed to perform tasks that typically require human intelligence, such as learning, reasoning, problem-solving, and decision-making. In healthcare, AI is revolutionizing the industry by enabling advanced diagnostics, personalized treatment plans, and predictive analytics.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visual prompt? </a:t>
            </a:r>
            <a:endParaRPr lang="en-US"/>
          </a:p>
        </p:txBody>
      </p:sp>
      <p:pic>
        <p:nvPicPr>
          <p:cNvPr id="30" name="Picture 29" descr="Screenshot 2024-07-09 150843"/>
          <p:cNvPicPr>
            <a:picLocks noChangeAspect="1"/>
          </p:cNvPicPr>
          <p:nvPr/>
        </p:nvPicPr>
        <p:blipFill>
          <a:blip r:embed="rId1"/>
          <a:srcRect t="18358" r="2414"/>
          <a:stretch>
            <a:fillRect/>
          </a:stretch>
        </p:blipFill>
        <p:spPr>
          <a:xfrm>
            <a:off x="838200" y="2172335"/>
            <a:ext cx="10782300" cy="4137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15404</Words>
  <Application>WPS Presentation</Application>
  <PresentationFormat>Widescreen</PresentationFormat>
  <Paragraphs>409</Paragraphs>
  <Slides>72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72</vt:i4>
      </vt:variant>
    </vt:vector>
  </HeadingPairs>
  <TitlesOfParts>
    <vt:vector size="8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Generative AI for Researchers</vt:lpstr>
      <vt:lpstr>Copyright Notice</vt:lpstr>
      <vt:lpstr>Prompts Engineering</vt:lpstr>
      <vt:lpstr>Prompts and completions</vt:lpstr>
      <vt:lpstr>What is a prompt? </vt:lpstr>
      <vt:lpstr>What is a prompt? </vt:lpstr>
      <vt:lpstr>PowerPoint 演示文稿</vt:lpstr>
      <vt:lpstr>Embeddings </vt:lpstr>
      <vt:lpstr>What is a visual prompt? </vt:lpstr>
      <vt:lpstr>Prompt vs input</vt:lpstr>
      <vt:lpstr>visual prompts </vt:lpstr>
      <vt:lpstr>Generate images </vt:lpstr>
      <vt:lpstr>Supervised learning for restaurant reputation  monitoring </vt:lpstr>
      <vt:lpstr>Prompt-based development</vt:lpstr>
      <vt:lpstr>Multi-task, instruction fine-tuning</vt:lpstr>
      <vt:lpstr>Workflow using Generative AI</vt:lpstr>
      <vt:lpstr>Lifecycle of a generative AI project</vt:lpstr>
      <vt:lpstr>Lifecycle of a generative AI project</vt:lpstr>
      <vt:lpstr>Model Temperature </vt:lpstr>
      <vt:lpstr>Temperature </vt:lpstr>
      <vt:lpstr>PowerPoint 演示文稿</vt:lpstr>
      <vt:lpstr>Prompt Engineering</vt:lpstr>
      <vt:lpstr>What is Prompt engineering?</vt:lpstr>
      <vt:lpstr>Prompt Engeering workflow </vt:lpstr>
      <vt:lpstr>Tools to improve performance</vt:lpstr>
      <vt:lpstr>Tips for prompting</vt:lpstr>
      <vt:lpstr>Be detailed and specific </vt:lpstr>
      <vt:lpstr>Guide the model to think through its answer</vt:lpstr>
      <vt:lpstr>Experiment and iterate</vt:lpstr>
      <vt:lpstr>Iteratively improving your prompt</vt:lpstr>
      <vt:lpstr>Iterative process</vt:lpstr>
      <vt:lpstr>Iterative process</vt:lpstr>
      <vt:lpstr>Prompt Engineering Principles </vt:lpstr>
      <vt:lpstr>Principles of prompting </vt:lpstr>
      <vt:lpstr>clear instructions </vt:lpstr>
      <vt:lpstr>Prompting and prompt engineering (Model size)</vt:lpstr>
      <vt:lpstr>In-context learning (ICL) - zero shot inference</vt:lpstr>
      <vt:lpstr>In-context learning (ICL) - one shot inference</vt:lpstr>
      <vt:lpstr>In-context learning (ICL) - one shot inference</vt:lpstr>
      <vt:lpstr>Summary of in-context learning (ICL)</vt:lpstr>
      <vt:lpstr>LLMs can struggle with complex reasoning problems</vt:lpstr>
      <vt:lpstr>Humans take a step-by-step approach to solving  complex problems</vt:lpstr>
      <vt:lpstr>Chain-of-Thought Prompting can help LLMs reason</vt:lpstr>
      <vt:lpstr>Chain-of-Thought Prompting can help LLMs reason</vt:lpstr>
      <vt:lpstr>LLMs can struggle with mathematics</vt:lpstr>
      <vt:lpstr>Give the model time to think </vt:lpstr>
      <vt:lpstr>Example </vt:lpstr>
      <vt:lpstr>refined prompt </vt:lpstr>
      <vt:lpstr>More Examples </vt:lpstr>
      <vt:lpstr>Automatic prompt</vt:lpstr>
      <vt:lpstr>Techniques in Automatic Prompt Engineering</vt:lpstr>
      <vt:lpstr>Generate Knowledge Prompt</vt:lpstr>
      <vt:lpstr>Purpose for Knowledge Prompt</vt:lpstr>
      <vt:lpstr>Examples of Generate Knowledge Prompts</vt:lpstr>
      <vt:lpstr>Structure of a Generate Knowledge Prompt</vt:lpstr>
      <vt:lpstr>"Tree-of-Thoughts" prompt</vt:lpstr>
      <vt:lpstr>Key Characteristics of "Tree-of-Thoughts" prompt</vt:lpstr>
      <vt:lpstr>Purpose of "Tree-of-Thoughts" prompt	</vt:lpstr>
      <vt:lpstr>Example Structure </vt:lpstr>
      <vt:lpstr>Example of a Tree-of-Thoughts Prompt</vt:lpstr>
      <vt:lpstr>PowerPoint 演示文稿</vt:lpstr>
      <vt:lpstr>Active Prompt</vt:lpstr>
      <vt:lpstr>Active Prompt</vt:lpstr>
      <vt:lpstr>Example Structure of Active Prompt</vt:lpstr>
      <vt:lpstr>Example of an Active Prompt Interaction</vt:lpstr>
      <vt:lpstr>Active Prompt: Another example </vt:lpstr>
      <vt:lpstr>Active Prompt: AI response </vt:lpstr>
      <vt:lpstr>Active Prompt: My  response </vt:lpstr>
      <vt:lpstr>Active Prompt: AI response </vt:lpstr>
      <vt:lpstr>Directional Stimulus Prompt</vt:lpstr>
      <vt:lpstr>Example of a Directional Stimulus Prompt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263</cp:revision>
  <dcterms:created xsi:type="dcterms:W3CDTF">2024-07-10T06:40:00Z</dcterms:created>
  <dcterms:modified xsi:type="dcterms:W3CDTF">2024-07-16T18:01:12Z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4462775B5E8A4DF9B13848B272CCA2CA_13</vt:lpwstr>
  </property>
  <property fmtid="{D5CDD505-2E9C-101B-9397-08002B2CF9AE}" pid="3" name="KSOProductBuildVer">
    <vt:lpwstr>1033-12.2.0.13472</vt:lpwstr>
  </property>
</Properties>
</file>